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4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1" r:id="rId4"/>
    <p:sldMasterId id="2147483676" r:id="rId5"/>
    <p:sldMasterId id="2147483708" r:id="rId6"/>
    <p:sldMasterId id="2147483734" r:id="rId7"/>
    <p:sldMasterId id="2147483766" r:id="rId8"/>
    <p:sldMasterId id="2147483775" r:id="rId9"/>
  </p:sldMasterIdLst>
  <p:notesMasterIdLst>
    <p:notesMasterId r:id="rId11"/>
  </p:notesMasterIdLst>
  <p:handoutMasterIdLst>
    <p:handoutMasterId r:id="rId12"/>
  </p:handoutMasterIdLst>
  <p:sldIdLst>
    <p:sldId id="697" r:id="rId1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CF7E416-11F2-46C8-89F0-0B7803126935}">
          <p14:sldIdLst>
            <p14:sldId id="69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C812"/>
    <a:srgbClr val="EAEAEA"/>
    <a:srgbClr val="505050"/>
    <a:srgbClr val="8DC63F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26" autoAdjust="0"/>
    <p:restoredTop sz="68010" autoAdjust="0"/>
  </p:normalViewPr>
  <p:slideViewPr>
    <p:cSldViewPr snapToGrid="0">
      <p:cViewPr varScale="1">
        <p:scale>
          <a:sx n="72" d="100"/>
          <a:sy n="72" d="100"/>
        </p:scale>
        <p:origin x="363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-4812"/>
    </p:cViewPr>
  </p:sorterViewPr>
  <p:notesViewPr>
    <p:cSldViewPr snapToGrid="0">
      <p:cViewPr varScale="1">
        <p:scale>
          <a:sx n="46" d="100"/>
          <a:sy n="46" d="100"/>
        </p:scale>
        <p:origin x="2670" y="1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2963" y="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/>
          <a:lstStyle>
            <a:lvl1pPr algn="r">
              <a:defRPr sz="1200"/>
            </a:lvl1pPr>
          </a:lstStyle>
          <a:p>
            <a:fld id="{BF84AC64-7269-4508-967D-1601EF61931B}" type="datetimeFigureOut">
              <a:rPr lang="en-US" smtClean="0"/>
              <a:t>3/21/2018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78160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2963" y="8878158"/>
            <a:ext cx="3170583" cy="482028"/>
          </a:xfrm>
          <a:prstGeom prst="rect">
            <a:avLst/>
          </a:prstGeom>
        </p:spPr>
        <p:txBody>
          <a:bodyPr vert="horz" lIns="94837" tIns="47418" rIns="94837" bIns="47418" rtlCol="0" anchor="b"/>
          <a:lstStyle>
            <a:lvl1pPr algn="r">
              <a:defRPr sz="1200"/>
            </a:lvl1pPr>
          </a:lstStyle>
          <a:p>
            <a:fld id="{C603B260-5D82-4425-914C-83D94BF7FF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589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481727"/>
          </a:xfrm>
          <a:prstGeom prst="rect">
            <a:avLst/>
          </a:prstGeom>
        </p:spPr>
        <p:txBody>
          <a:bodyPr vert="horz" lIns="96638" tIns="48320" rIns="96638" bIns="483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8" tIns="48320" rIns="96638" bIns="483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80"/>
            <a:ext cx="5852160" cy="3780473"/>
          </a:xfrm>
          <a:prstGeom prst="rect">
            <a:avLst/>
          </a:prstGeom>
        </p:spPr>
        <p:txBody>
          <a:bodyPr vert="horz" lIns="96638" tIns="48320" rIns="96638" bIns="483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638" tIns="48320" rIns="96638" bIns="48320" rtlCol="0" anchor="b"/>
          <a:lstStyle>
            <a:lvl1pPr algn="l">
              <a:defRPr sz="1200"/>
            </a:lvl1pPr>
          </a:lstStyle>
          <a:p>
            <a:r>
              <a:rPr lang="en-US" dirty="0"/>
              <a:t>Version:March_2017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638" tIns="48320" rIns="96638" bIns="48320" rtlCol="0" anchor="b"/>
          <a:lstStyle>
            <a:lvl1pPr algn="r">
              <a:defRPr sz="1200"/>
            </a:lvl1pPr>
          </a:lstStyle>
          <a:p>
            <a:fld id="{24F2286A-233C-471D-BDF9-24A775565F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8870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7888"/>
            <a:ext cx="4202113" cy="23637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</a:t>
            </a:r>
            <a:r>
              <a:rPr lang="en-US" baseline="0" dirty="0"/>
              <a:t> Support Resources for Microsoft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695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4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4" name="Picture 13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1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269240" y="1428401"/>
            <a:ext cx="5487085" cy="897667"/>
          </a:xfrm>
        </p:spPr>
        <p:txBody>
          <a:bodyPr/>
          <a:lstStyle>
            <a:lvl1pPr>
              <a:defRPr sz="50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69302" y="4353453"/>
            <a:ext cx="5487022" cy="1055663"/>
          </a:xfrm>
        </p:spPr>
        <p:txBody>
          <a:bodyPr/>
          <a:lstStyle>
            <a:lvl1pPr marL="0" indent="0" algn="l">
              <a:lnSpc>
                <a:spcPts val="2647"/>
              </a:lnSpc>
              <a:buNone/>
              <a:defRPr sz="2157">
                <a:solidFill>
                  <a:schemeClr val="bg1"/>
                </a:solidFill>
                <a:latin typeface="+mj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10" name="Picture 9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5" name="Picture 14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8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21" name="Picture 20" descr="DataInsights_quadton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22" name="Picture 21" descr="DataInsights-iStock_000022453217Large.jpg"/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23" name="Picture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23"/>
          <p:cNvSpPr/>
          <p:nvPr userDrawn="1"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87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258092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523173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68903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987980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0005481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132185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8838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7536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67597749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96351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0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484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922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982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14858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2673390875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66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66205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14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8408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629045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3952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75830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20916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78813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02553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129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849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6173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taInsights-iStock_000022453217Large.jpg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221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692508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10234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04694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330520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93160950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6070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6390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047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644412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30017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3939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46907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947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1495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7429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42288145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923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25631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9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0970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1001663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5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185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39870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2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8765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4938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19994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prstClr val="black">
                        <a:alpha val="50000"/>
                      </a:prstClr>
                    </a:gs>
                    <a:gs pos="86000">
                      <a:prstClr val="black">
                        <a:alpha val="50000"/>
                      </a:prst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9161298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FE3BD-31B0-4B66-8D01-B66C300182B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32022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0788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12" indent="0">
              <a:buNone/>
              <a:defRPr sz="2800"/>
            </a:lvl2pPr>
            <a:lvl3pPr marL="914225" indent="0">
              <a:buNone/>
              <a:defRPr sz="2400"/>
            </a:lvl3pPr>
            <a:lvl4pPr marL="1371337" indent="0">
              <a:buNone/>
              <a:defRPr sz="2000"/>
            </a:lvl4pPr>
            <a:lvl5pPr marL="1828449" indent="0">
              <a:buNone/>
              <a:defRPr sz="2000"/>
            </a:lvl5pPr>
            <a:lvl6pPr marL="2285561" indent="0">
              <a:buNone/>
              <a:defRPr sz="2000"/>
            </a:lvl6pPr>
            <a:lvl7pPr marL="2742674" indent="0">
              <a:buNone/>
              <a:defRPr sz="2000"/>
            </a:lvl7pPr>
            <a:lvl8pPr marL="3199785" indent="0">
              <a:buNone/>
              <a:defRPr sz="2000"/>
            </a:lvl8pPr>
            <a:lvl9pPr marL="3656897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12" indent="0">
              <a:buNone/>
              <a:defRPr sz="1400"/>
            </a:lvl2pPr>
            <a:lvl3pPr marL="914225" indent="0">
              <a:buNone/>
              <a:defRPr sz="1200"/>
            </a:lvl3pPr>
            <a:lvl4pPr marL="1371337" indent="0">
              <a:buNone/>
              <a:defRPr sz="1000"/>
            </a:lvl4pPr>
            <a:lvl5pPr marL="1828449" indent="0">
              <a:buNone/>
              <a:defRPr sz="1000"/>
            </a:lvl5pPr>
            <a:lvl6pPr marL="2285561" indent="0">
              <a:buNone/>
              <a:defRPr sz="1000"/>
            </a:lvl6pPr>
            <a:lvl7pPr marL="2742674" indent="0">
              <a:buNone/>
              <a:defRPr sz="1000"/>
            </a:lvl7pPr>
            <a:lvl8pPr marL="3199785" indent="0">
              <a:buNone/>
              <a:defRPr sz="1000"/>
            </a:lvl8pPr>
            <a:lvl9pPr marL="365689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5379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5779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69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37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6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9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24157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64399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8962247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6791262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588034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9077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tock-photo-22453217-datra insights FP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32" y="0"/>
            <a:ext cx="1221223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 rot="16200000">
            <a:off x="4436204" y="-897799"/>
            <a:ext cx="3319595" cy="12192002"/>
          </a:xfrm>
          <a:prstGeom prst="rect">
            <a:avLst/>
          </a:prstGeom>
          <a:gradFill flip="none" rotWithShape="1">
            <a:gsLst>
              <a:gs pos="75000">
                <a:srgbClr val="003963">
                  <a:alpha val="0"/>
                </a:srgbClr>
              </a:gs>
              <a:gs pos="0">
                <a:srgbClr val="002B4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97933084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55603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365870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841660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45574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7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6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772465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05779132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34026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3913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2826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5439161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417287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11854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155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6714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708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4549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748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217289704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511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ata Insights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" y="2031023"/>
            <a:ext cx="10258286" cy="1686801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88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Data insights headline</a:t>
            </a:r>
          </a:p>
        </p:txBody>
      </p:sp>
    </p:spTree>
    <p:extLst>
      <p:ext uri="{BB962C8B-B14F-4D97-AF65-F5344CB8AC3E}">
        <p14:creationId xmlns:p14="http://schemas.microsoft.com/office/powerpoint/2010/main" val="147624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38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2084175"/>
            <a:ext cx="9860673" cy="24348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267">
                <a:gradFill>
                  <a:gsLst>
                    <a:gs pos="2917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2876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0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pt Title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66877"/>
            <a:ext cx="12192000" cy="72424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click icon to insert photo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240" y="291075"/>
            <a:ext cx="10757100" cy="1108425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marL="0" indent="0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FontTx/>
              <a:buNone/>
              <a:defRPr lang="en-US" sz="6863" b="0" i="0" kern="1200" spc="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l" defTabSz="914172" rtl="0" eaLnBrk="1" fontAlgn="auto" latinLnBrk="0" hangingPunct="1">
              <a:lnSpc>
                <a:spcPct val="90000"/>
              </a:lnSpc>
              <a:spcBef>
                <a:spcPts val="1173"/>
              </a:spcBef>
              <a:spcAft>
                <a:spcPts val="2355"/>
              </a:spcAft>
              <a:buClrTx/>
              <a:buSzPct val="90000"/>
              <a:buFontTx/>
              <a:buNone/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3696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4" name="Picture 13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1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269240" y="1428401"/>
            <a:ext cx="5487085" cy="897667"/>
          </a:xfrm>
        </p:spPr>
        <p:txBody>
          <a:bodyPr/>
          <a:lstStyle>
            <a:lvl1pPr>
              <a:defRPr sz="50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69302" y="4353453"/>
            <a:ext cx="5487022" cy="1055663"/>
          </a:xfrm>
        </p:spPr>
        <p:txBody>
          <a:bodyPr/>
          <a:lstStyle>
            <a:lvl1pPr marL="0" indent="0" algn="l">
              <a:lnSpc>
                <a:spcPts val="2647"/>
              </a:lnSpc>
              <a:buNone/>
              <a:defRPr sz="2157">
                <a:solidFill>
                  <a:schemeClr val="bg1"/>
                </a:solidFill>
                <a:latin typeface="+mj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10" name="Picture 9" descr="DataInsights_quadt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15" name="Picture 14" descr="DataInsights-iStock_000022453217Large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18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  <p:pic>
        <p:nvPicPr>
          <p:cNvPr id="21" name="Picture 20" descr="DataInsights_quadton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" y="-1"/>
            <a:ext cx="12192000" cy="6858973"/>
          </a:xfrm>
          <a:prstGeom prst="rect">
            <a:avLst/>
          </a:prstGeom>
        </p:spPr>
      </p:pic>
      <p:pic>
        <p:nvPicPr>
          <p:cNvPr id="22" name="Picture 21" descr="DataInsights-iStock_000022453217Large.jpg"/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98438" y="2302198"/>
            <a:ext cx="2757245" cy="2751705"/>
          </a:xfrm>
          <a:prstGeom prst="rect">
            <a:avLst/>
          </a:prstGeom>
        </p:spPr>
      </p:pic>
      <p:pic>
        <p:nvPicPr>
          <p:cNvPr id="23" name="Picture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83" y="236590"/>
            <a:ext cx="5464145" cy="6437741"/>
          </a:xfrm>
          <a:prstGeom prst="rect">
            <a:avLst/>
          </a:prstGeom>
          <a:noFill/>
          <a:ln>
            <a:noFill/>
          </a:ln>
          <a:effectLst>
            <a:outerShdw blurRad="114300" dist="38100" dir="2700000" algn="tl" rotWithShape="0">
              <a:srgbClr val="000000">
                <a:alpha val="39999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Rectangle 23"/>
          <p:cNvSpPr/>
          <p:nvPr userDrawn="1"/>
        </p:nvSpPr>
        <p:spPr bwMode="auto">
          <a:xfrm>
            <a:off x="0" y="1"/>
            <a:ext cx="6053737" cy="6869648"/>
          </a:xfrm>
          <a:prstGeom prst="rect">
            <a:avLst/>
          </a:prstGeom>
          <a:gradFill flip="none" rotWithShape="1">
            <a:gsLst>
              <a:gs pos="100000">
                <a:srgbClr val="003963">
                  <a:alpha val="0"/>
                </a:srgbClr>
              </a:gs>
              <a:gs pos="0">
                <a:srgbClr val="03122F"/>
              </a:gs>
              <a:gs pos="50000">
                <a:srgbClr val="072450">
                  <a:alpha val="9000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" y="323266"/>
            <a:ext cx="1576535" cy="58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03079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taInsights-iStock_000022453217Large.jpg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221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04420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617211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4836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06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tock-photo-22453217-datra insights FP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32" y="0"/>
            <a:ext cx="1221223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 rot="16200000">
            <a:off x="4436204" y="-897799"/>
            <a:ext cx="3319595" cy="12192002"/>
          </a:xfrm>
          <a:prstGeom prst="rect">
            <a:avLst/>
          </a:prstGeom>
          <a:gradFill flip="none" rotWithShape="1">
            <a:gsLst>
              <a:gs pos="75000">
                <a:srgbClr val="003963">
                  <a:alpha val="0"/>
                </a:srgbClr>
              </a:gs>
              <a:gs pos="0">
                <a:srgbClr val="002B4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anchor="ctr"/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4820368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244628" y="6566924"/>
            <a:ext cx="3702745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 dirty="0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  <a:latin typeface="Segoe Semibold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30616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Red Ti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3"/>
          <a:stretch/>
        </p:blipFill>
        <p:spPr>
          <a:xfrm>
            <a:off x="0" y="-27709"/>
            <a:ext cx="12382500" cy="6885709"/>
          </a:xfrm>
          <a:prstGeom prst="rect">
            <a:avLst/>
          </a:prstGeom>
        </p:spPr>
      </p:pic>
      <p:graphicFrame>
        <p:nvGraphicFramePr>
          <p:cNvPr id="4" name="Objec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57" y="1558"/>
          <a:ext cx="1556" cy="1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3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57" y="1558"/>
                        <a:ext cx="1556" cy="1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410561" y="221672"/>
            <a:ext cx="6233021" cy="3404174"/>
          </a:xfrm>
          <a:prstGeom prst="rect">
            <a:avLst/>
          </a:prstGeom>
          <a:solidFill>
            <a:srgbClr val="F2C812">
              <a:alpha val="83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 dirty="0">
              <a:gradFill>
                <a:gsLst>
                  <a:gs pos="93162">
                    <a:srgbClr val="505050">
                      <a:lumMod val="50000"/>
                    </a:srgbClr>
                  </a:gs>
                  <a:gs pos="68000">
                    <a:srgbClr val="505050">
                      <a:lumMod val="50000"/>
                    </a:srgbClr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0561" y="337271"/>
            <a:ext cx="6418924" cy="1834348"/>
          </a:xfrm>
          <a:prstGeom prst="rect">
            <a:avLst/>
          </a:prstGeom>
          <a:noFill/>
        </p:spPr>
        <p:txBody>
          <a:bodyPr wrap="square" lIns="228600" tIns="91440" rIns="228600" bIns="91440" rtlCol="0">
            <a:spAutoFit/>
          </a:bodyPr>
          <a:lstStyle/>
          <a:p>
            <a:pPr defTabSz="914099" fontAlgn="base">
              <a:lnSpc>
                <a:spcPct val="90000"/>
              </a:lnSpc>
              <a:spcAft>
                <a:spcPts val="1200"/>
              </a:spcAft>
            </a:pPr>
            <a:r>
              <a:rPr lang="en-US" sz="3600" baseline="0" dirty="0">
                <a:gradFill>
                  <a:gsLst>
                    <a:gs pos="93162">
                      <a:srgbClr val="505050">
                        <a:lumMod val="50000"/>
                      </a:srgbClr>
                    </a:gs>
                    <a:gs pos="68000">
                      <a:srgbClr val="505050">
                        <a:lumMod val="50000"/>
                      </a:srgb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Power BI</a:t>
            </a:r>
          </a:p>
          <a:p>
            <a:pPr defTabSz="914099" fontAlgn="base">
              <a:lnSpc>
                <a:spcPct val="90000"/>
              </a:lnSpc>
              <a:spcAft>
                <a:spcPts val="1200"/>
              </a:spcAft>
            </a:pPr>
            <a:r>
              <a:rPr lang="en-US" sz="3600" baseline="0" dirty="0">
                <a:gradFill>
                  <a:gsLst>
                    <a:gs pos="93162">
                      <a:srgbClr val="505050">
                        <a:lumMod val="50000"/>
                      </a:srgbClr>
                    </a:gs>
                    <a:gs pos="68000">
                      <a:srgbClr val="505050">
                        <a:lumMod val="50000"/>
                      </a:srgbClr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Level 200 – Shape Your Data into a Data Model</a:t>
            </a:r>
            <a:endParaRPr lang="en-US" sz="3600" dirty="0">
              <a:gradFill>
                <a:gsLst>
                  <a:gs pos="93162">
                    <a:srgbClr val="505050">
                      <a:lumMod val="50000"/>
                    </a:srgbClr>
                  </a:gs>
                  <a:gs pos="68000">
                    <a:srgbClr val="505050">
                      <a:lumMod val="50000"/>
                    </a:srgbClr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95208" y="2220900"/>
            <a:ext cx="6063726" cy="994420"/>
          </a:xfrm>
          <a:prstGeom prst="rect">
            <a:avLst/>
          </a:prstGeom>
        </p:spPr>
        <p:txBody>
          <a:bodyPr lIns="182880" tIns="146304" rIns="182880" bIns="146304"/>
          <a:lstStyle>
            <a:lvl1pPr marL="0" indent="0" algn="l">
              <a:lnSpc>
                <a:spcPct val="90000"/>
              </a:lnSpc>
              <a:buNone/>
              <a:defRPr sz="2157" baseline="0">
                <a:solidFill>
                  <a:schemeClr val="tx1"/>
                </a:solidFill>
                <a:latin typeface="+mn-lt"/>
              </a:defRPr>
            </a:lvl1pPr>
            <a:lvl2pPr marL="44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7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5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85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3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7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8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6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72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4" y="5853250"/>
            <a:ext cx="1956016" cy="7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31713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669435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029821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6511408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551443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28749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92927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32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36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31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0.xml"/><Relationship Id="rId28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38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9.xml"/><Relationship Id="rId27" Type="http://schemas.openxmlformats.org/officeDocument/2006/relationships/slideLayout" Target="../slideLayouts/slideLayout34.xml"/><Relationship Id="rId30" Type="http://schemas.openxmlformats.org/officeDocument/2006/relationships/slideLayout" Target="../slideLayouts/slideLayout37.xml"/><Relationship Id="rId8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slideLayout" Target="../slideLayouts/slideLayout75.xml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74.xml"/><Relationship Id="rId33" Type="http://schemas.openxmlformats.org/officeDocument/2006/relationships/image" Target="../media/image12.png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78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32" Type="http://schemas.openxmlformats.org/officeDocument/2006/relationships/theme" Target="../theme/theme4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80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9.xml"/><Relationship Id="rId8" Type="http://schemas.openxmlformats.org/officeDocument/2006/relationships/slideLayout" Target="../slideLayouts/slideLayout5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5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84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1.xml"/><Relationship Id="rId18" Type="http://schemas.openxmlformats.org/officeDocument/2006/relationships/slideLayout" Target="../slideLayouts/slideLayout106.xml"/><Relationship Id="rId26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105.xml"/><Relationship Id="rId25" Type="http://schemas.openxmlformats.org/officeDocument/2006/relationships/slideLayout" Target="../slideLayouts/slideLayout113.xml"/><Relationship Id="rId33" Type="http://schemas.openxmlformats.org/officeDocument/2006/relationships/image" Target="../media/image12.png"/><Relationship Id="rId2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24" Type="http://schemas.openxmlformats.org/officeDocument/2006/relationships/slideLayout" Target="../slideLayouts/slideLayout112.xml"/><Relationship Id="rId32" Type="http://schemas.openxmlformats.org/officeDocument/2006/relationships/theme" Target="../theme/theme6.xml"/><Relationship Id="rId5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103.xml"/><Relationship Id="rId23" Type="http://schemas.openxmlformats.org/officeDocument/2006/relationships/slideLayout" Target="../slideLayouts/slideLayout111.xml"/><Relationship Id="rId28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07.xml"/><Relationship Id="rId31" Type="http://schemas.openxmlformats.org/officeDocument/2006/relationships/slideLayout" Target="../slideLayouts/slideLayout119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102.xml"/><Relationship Id="rId22" Type="http://schemas.openxmlformats.org/officeDocument/2006/relationships/slideLayout" Target="../slideLayouts/slideLayout110.xml"/><Relationship Id="rId27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8.xml"/><Relationship Id="rId8" Type="http://schemas.openxmlformats.org/officeDocument/2006/relationships/slideLayout" Target="../slideLayouts/slideLayout9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078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39" y="1189177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marL="0" algn="l" defTabSz="914367" rtl="0" eaLnBrk="1" fontAlgn="auto" latinLnBrk="0" hangingPunct="1">
              <a:spcBef>
                <a:spcPts val="0"/>
              </a:spcBef>
              <a:spcAft>
                <a:spcPts val="0"/>
              </a:spcAft>
              <a:defRPr lang="en-US" sz="882" kern="1200" dirty="0" smtClean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914367" fontAlgn="auto">
              <a:spcBef>
                <a:spcPts val="0"/>
              </a:spcBef>
              <a:spcAft>
                <a:spcPts val="0"/>
              </a:spcAft>
              <a:defRPr lang="en-US" sz="882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7" name="MSIPCM0a5140cbbc95c58dfcbdc970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F5D3D4DF-1722-42F3-A6E2-AD243F113497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9485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9" r:id="rId6"/>
    <p:sldLayoutId id="2147483675" r:id="rId7"/>
  </p:sldLayoutIdLst>
  <p:transition>
    <p:fade/>
  </p:transition>
  <p:hf sldNum="0" hdr="0" ftr="0" dt="0"/>
  <p:txStyles>
    <p:titleStyle>
      <a:lvl1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5294" kern="1200" spc="-100" dirty="0">
          <a:ln w="3175">
            <a:noFill/>
          </a:ln>
          <a:solidFill>
            <a:schemeClr val="tx2"/>
          </a:solidFill>
          <a:latin typeface="+mj-lt"/>
          <a:ea typeface="ＭＳ Ｐゴシック" charset="0"/>
          <a:cs typeface="Segoe UI" pitchFamily="34" charset="0"/>
        </a:defRPr>
      </a:lvl1pPr>
      <a:lvl2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44819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896386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344579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79277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336145" indent="-336145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3921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marL="572691" indent="-236546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353" kern="1200">
          <a:solidFill>
            <a:schemeClr val="tx2"/>
          </a:solidFill>
          <a:latin typeface="+mn-lt"/>
          <a:ea typeface="ＭＳ Ｐゴシック" charset="0"/>
          <a:cs typeface="+mn-cs"/>
        </a:defRPr>
      </a:lvl2pPr>
      <a:lvl3pPr marL="784338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61" kern="1200">
          <a:solidFill>
            <a:schemeClr val="tx2"/>
          </a:solidFill>
          <a:latin typeface="+mn-lt"/>
          <a:ea typeface="ＭＳ Ｐゴシック" charset="0"/>
          <a:cs typeface="+mn-cs"/>
        </a:defRPr>
      </a:lvl3pPr>
      <a:lvl4pPr marL="1008435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4pPr>
      <a:lvl5pPr marL="1232531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ff3b4084b419609bbfa1261c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3BC08D2-E6C7-4FAE-8277-B7EC325085BA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8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  <p:sldLayoutId id="2147483706" r:id="rId30"/>
    <p:sldLayoutId id="2147483707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7"/>
            <a:fld id="{46E531C4-134F-48E8-9849-F585F97ECCA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67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9" name="MSIPCM105542519f7639b068311766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B3EB20E3-0124-47D6-B58B-2181211DB900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8682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fade/>
  </p:transition>
  <p:hf sldNum="0" hdr="0" ftr="0" dt="0"/>
  <p:txStyles>
    <p:titleStyle>
      <a:lvl1pPr algn="l" defTabSz="91422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6" indent="-228556" algn="l" defTabSz="91422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6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9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05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18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30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41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53" indent="-228556" algn="l" defTabSz="91422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2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3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49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61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74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85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97" algn="l" defTabSz="91422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6f194e40b9c141db77ea461d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31B9AF8B-4312-469F-A4E4-C5ED7A91132D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36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5" r:id="rId21"/>
    <p:sldLayoutId id="2147483756" r:id="rId22"/>
    <p:sldLayoutId id="2147483757" r:id="rId23"/>
    <p:sldLayoutId id="2147483758" r:id="rId24"/>
    <p:sldLayoutId id="2147483759" r:id="rId25"/>
    <p:sldLayoutId id="2147483760" r:id="rId26"/>
    <p:sldLayoutId id="2147483761" r:id="rId27"/>
    <p:sldLayoutId id="2147483762" r:id="rId28"/>
    <p:sldLayoutId id="2147483763" r:id="rId29"/>
    <p:sldLayoutId id="2147483764" r:id="rId30"/>
    <p:sldLayoutId id="2147483765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078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39" y="1189177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marL="0" algn="l" defTabSz="914367" rtl="0" eaLnBrk="1" fontAlgn="auto" latinLnBrk="0" hangingPunct="1">
              <a:spcBef>
                <a:spcPts val="0"/>
              </a:spcBef>
              <a:spcAft>
                <a:spcPts val="0"/>
              </a:spcAft>
              <a:defRPr lang="en-US" sz="882" kern="1200" dirty="0" smtClean="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914367" fontAlgn="auto">
              <a:spcBef>
                <a:spcPts val="0"/>
              </a:spcBef>
              <a:spcAft>
                <a:spcPts val="0"/>
              </a:spcAft>
              <a:defRPr lang="en-US" sz="882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E4C8473-95EA-48C2-917D-84A3AF9AB99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  <p:sp>
        <p:nvSpPr>
          <p:cNvPr id="7" name="MSIPCM13db483aaa5edc927b0c6012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1B2EA117-D20F-4917-8777-34E30E9467E6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173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</p:sldLayoutIdLst>
  <p:transition>
    <p:fade/>
  </p:transition>
  <p:hf sldNum="0" hdr="0" ftr="0" dt="0"/>
  <p:txStyles>
    <p:titleStyle>
      <a:lvl1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5294" kern="1200" spc="-100" dirty="0">
          <a:ln w="3175">
            <a:noFill/>
          </a:ln>
          <a:solidFill>
            <a:schemeClr val="tx2"/>
          </a:solidFill>
          <a:latin typeface="+mj-lt"/>
          <a:ea typeface="ＭＳ Ｐゴシック" charset="0"/>
          <a:cs typeface="Segoe UI" pitchFamily="34" charset="0"/>
        </a:defRPr>
      </a:lvl1pPr>
      <a:lvl2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44819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896386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344579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792773" algn="l" defTabSz="91350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294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336145" indent="-336145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3921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marL="572691" indent="-236546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353" kern="1200">
          <a:solidFill>
            <a:schemeClr val="tx2"/>
          </a:solidFill>
          <a:latin typeface="+mn-lt"/>
          <a:ea typeface="ＭＳ Ｐゴシック" charset="0"/>
          <a:cs typeface="+mn-cs"/>
        </a:defRPr>
      </a:lvl2pPr>
      <a:lvl3pPr marL="784338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61" kern="1200">
          <a:solidFill>
            <a:schemeClr val="tx2"/>
          </a:solidFill>
          <a:latin typeface="+mn-lt"/>
          <a:ea typeface="ＭＳ Ｐゴシック" charset="0"/>
          <a:cs typeface="+mn-cs"/>
        </a:defRPr>
      </a:lvl3pPr>
      <a:lvl4pPr marL="1008435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4pPr>
      <a:lvl5pPr marL="1232531" indent="-224097" algn="l" defTabSz="913505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0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  <p:sp>
        <p:nvSpPr>
          <p:cNvPr id="5" name="MSIPCMca0e46d7afb2c6f0da9421be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13F3D96-470E-4A20-AFDF-4B7EC4CBEF4E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24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</p:sldLayoutIdLst>
  <p:transition>
    <p:fade/>
  </p:transition>
  <p:hf sldNum="0" hdr="0" ft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powerbi/" TargetMode="External"/><Relationship Id="rId13" Type="http://schemas.openxmlformats.org/officeDocument/2006/relationships/hyperlink" Target="https://powerbi.microsoft.com/en-us/documentation/powerbi-desktop-quickstart-learn-dax-basics/" TargetMode="External"/><Relationship Id="rId3" Type="http://schemas.openxmlformats.org/officeDocument/2006/relationships/hyperlink" Target="http://support.powerbi.com/" TargetMode="External"/><Relationship Id="rId7" Type="http://schemas.openxmlformats.org/officeDocument/2006/relationships/hyperlink" Target="http://visuals.powerbi.com/" TargetMode="External"/><Relationship Id="rId12" Type="http://schemas.openxmlformats.org/officeDocument/2006/relationships/hyperlink" Target="https://msdn.microsoft.com/en-us/library/gg413422.aspx" TargetMode="External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support.office.com/en-us/article/QuickStart-Learn-DAX-Basics-in-30-Minutes-51744643-c2a5-436a-bdf6-c895762bec1a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community.powerbi.com/t5/R-Script-Showcase/bd-p/RVisuals" TargetMode="External"/><Relationship Id="rId11" Type="http://schemas.openxmlformats.org/officeDocument/2006/relationships/hyperlink" Target="https://powerbi.microsoft.com/en-us/guided-learning/" TargetMode="External"/><Relationship Id="rId5" Type="http://schemas.openxmlformats.org/officeDocument/2006/relationships/hyperlink" Target="http://community.powerbi.com/t5/Data-Stories-Gallery/bd-p/DataStoriesGallery" TargetMode="External"/><Relationship Id="rId15" Type="http://schemas.openxmlformats.org/officeDocument/2006/relationships/hyperlink" Target="https://msdn.microsoft.com/library/Mt253322?CorrelationId=76b5c813-fc40-4d4e-ba47-f96ce7c60fe0&amp;ui=en-US&amp;rs=en-US&amp;ad=US" TargetMode="External"/><Relationship Id="rId10" Type="http://schemas.openxmlformats.org/officeDocument/2006/relationships/hyperlink" Target="http://issues.powerbi.com/" TargetMode="External"/><Relationship Id="rId4" Type="http://schemas.openxmlformats.org/officeDocument/2006/relationships/hyperlink" Target="http://community.powerbi.com/" TargetMode="External"/><Relationship Id="rId9" Type="http://schemas.openxmlformats.org/officeDocument/2006/relationships/hyperlink" Target="http://ideas.powerbi.com/" TargetMode="External"/><Relationship Id="rId14" Type="http://schemas.openxmlformats.org/officeDocument/2006/relationships/hyperlink" Target="http://www.daxpattern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68150" y="612786"/>
            <a:ext cx="10620764" cy="5134331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44707" lvl="1" indent="0">
              <a:buNone/>
            </a:pPr>
            <a:endParaRPr lang="en-US" sz="4077" i="1" dirty="0"/>
          </a:p>
          <a:p>
            <a:pPr marL="244707" lvl="1" indent="0" defTabSz="665641">
              <a:buNone/>
            </a:pPr>
            <a:r>
              <a:rPr lang="en-US" sz="10483" i="1" dirty="0"/>
              <a:t>Contact Support </a:t>
            </a:r>
          </a:p>
          <a:p>
            <a:pPr marL="244707" lvl="1" indent="0" defTabSz="665641">
              <a:buNone/>
            </a:pPr>
            <a:r>
              <a:rPr lang="en-US" sz="5824" i="1" dirty="0"/>
              <a:t> 		Report Errors, Issues </a:t>
            </a:r>
            <a:r>
              <a:rPr lang="en-US" sz="6989" i="1" dirty="0"/>
              <a:t>–</a:t>
            </a:r>
            <a:r>
              <a:rPr lang="en-US" sz="5824" i="1" dirty="0"/>
              <a:t> </a:t>
            </a:r>
            <a:r>
              <a:rPr lang="en-US" sz="5824" u="sng" dirty="0">
                <a:hlinkClick r:id="rId3"/>
              </a:rPr>
              <a:t>Support.PowerBI.com </a:t>
            </a:r>
            <a:br>
              <a:rPr lang="en-US" sz="5824" u="sng" dirty="0"/>
            </a:br>
            <a:endParaRPr lang="en-US" sz="4659" dirty="0">
              <a:solidFill>
                <a:prstClr val="black"/>
              </a:solidFill>
            </a:endParaRPr>
          </a:p>
          <a:p>
            <a:pPr marL="244707" lvl="1" indent="0" defTabSz="665641">
              <a:buNone/>
            </a:pPr>
            <a:r>
              <a:rPr lang="en-US" sz="10483" i="1" dirty="0"/>
              <a:t>Resources </a:t>
            </a:r>
            <a:r>
              <a:rPr lang="en-US" sz="6353" i="1" dirty="0">
                <a:solidFill>
                  <a:schemeClr val="bg1">
                    <a:lumMod val="50000"/>
                  </a:schemeClr>
                </a:solidFill>
              </a:rPr>
              <a:t>use presentation mode to click the hyperlinks</a:t>
            </a:r>
            <a:br>
              <a:rPr lang="en-US" sz="6353" i="1" dirty="0">
                <a:solidFill>
                  <a:schemeClr val="bg1">
                    <a:lumMod val="50000"/>
                  </a:schemeClr>
                </a:solidFill>
              </a:rPr>
            </a:br>
            <a:endParaRPr lang="en-US" sz="2912" i="1" dirty="0">
              <a:solidFill>
                <a:schemeClr val="bg1">
                  <a:lumMod val="50000"/>
                </a:schemeClr>
              </a:solidFill>
            </a:endParaRP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4"/>
              </a:rPr>
              <a:t>Community.PowerBI.com</a:t>
            </a:r>
            <a:r>
              <a:rPr lang="en-US" sz="6400" i="1" dirty="0"/>
              <a:t> – Community Forum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5"/>
              </a:rPr>
              <a:t>Data Stories Gallery </a:t>
            </a:r>
            <a:r>
              <a:rPr lang="en-US" sz="6400" i="1" dirty="0"/>
              <a:t>– Get inspired with Data Stories by other Power BI users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6"/>
              </a:rPr>
              <a:t>R-Visuals Gallery </a:t>
            </a:r>
            <a:r>
              <a:rPr lang="en-US" sz="6400" i="1" dirty="0"/>
              <a:t>– Get inspired by others use of R for analyzing their data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7"/>
              </a:rPr>
              <a:t>Visuals.PowerBI.com</a:t>
            </a:r>
            <a:r>
              <a:rPr lang="en-US" sz="6400" i="1" dirty="0"/>
              <a:t> – Custom PBI visuals and R visuals you can download and use in your story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8"/>
              </a:rPr>
              <a:t>Power BI Blog </a:t>
            </a:r>
            <a:r>
              <a:rPr lang="en-US" sz="6400" i="1" dirty="0"/>
              <a:t>- weekly updates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9"/>
              </a:rPr>
              <a:t>User Voice for Power BI </a:t>
            </a:r>
            <a:r>
              <a:rPr lang="en-US" sz="6400" i="1" dirty="0">
                <a:hlinkClick r:id="rId10"/>
              </a:rPr>
              <a:t>–</a:t>
            </a:r>
            <a:r>
              <a:rPr lang="en-US" sz="6400" i="1" dirty="0"/>
              <a:t> Vote on (or submit) your favorite new ideas for Power BI</a:t>
            </a:r>
            <a:endParaRPr lang="en-US" sz="6400" i="1" dirty="0">
              <a:hlinkClick r:id="rId10"/>
            </a:endParaRP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 err="1">
                <a:hlinkClick r:id="rId10"/>
              </a:rPr>
              <a:t>Issues.PowerBI.Com</a:t>
            </a:r>
            <a:r>
              <a:rPr lang="en-US" sz="6400" i="1" dirty="0"/>
              <a:t> – log issues with the community</a:t>
            </a:r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6400" i="1" dirty="0"/>
          </a:p>
          <a:p>
            <a:pPr marL="1076788" lvl="1" indent="-832081" defTabSz="66564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1"/>
              </a:rPr>
              <a:t>Guided Learning</a:t>
            </a:r>
            <a:r>
              <a:rPr lang="en-US" sz="6400" i="1" dirty="0"/>
              <a:t> Self Service Power BI training</a:t>
            </a:r>
            <a:br>
              <a:rPr lang="en-US" sz="6400" i="1" dirty="0"/>
            </a:br>
            <a:endParaRPr lang="en-US" sz="6400" i="1" dirty="0"/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2"/>
              </a:rPr>
              <a:t>DAX Formula Language</a:t>
            </a:r>
            <a:r>
              <a:rPr lang="en-US" sz="6400" i="1" dirty="0">
                <a:hlinkClick r:id="rId13"/>
              </a:rPr>
              <a:t> </a:t>
            </a:r>
            <a:r>
              <a:rPr lang="en-US" sz="6400" i="1" dirty="0"/>
              <a:t>– syntax for DAX</a:t>
            </a: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4"/>
              </a:rPr>
              <a:t>DAX Patterns </a:t>
            </a:r>
            <a:r>
              <a:rPr lang="en-US" sz="6400" i="1" dirty="0"/>
              <a:t>– Great website to learn new patterns for the DAX Language</a:t>
            </a:r>
            <a:endParaRPr lang="en-US" sz="6400" i="1" dirty="0">
              <a:hlinkClick r:id="rId15"/>
            </a:endParaRP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6400" i="1" dirty="0">
                <a:hlinkClick r:id="rId15"/>
              </a:rPr>
              <a:t>Power Query Formula Language </a:t>
            </a:r>
            <a:r>
              <a:rPr lang="en-US" sz="6400" i="1" dirty="0"/>
              <a:t>– syntax for the “Query” language</a:t>
            </a:r>
            <a:endParaRPr lang="en-US" sz="6400" i="1" dirty="0">
              <a:hlinkClick r:id="rId16"/>
            </a:endParaRPr>
          </a:p>
          <a:p>
            <a:pPr marL="1076788" lvl="1" indent="-832081" defTabSz="66564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6400" i="1" dirty="0"/>
          </a:p>
        </p:txBody>
      </p:sp>
      <p:sp>
        <p:nvSpPr>
          <p:cNvPr id="5" name="Rectangle 4"/>
          <p:cNvSpPr/>
          <p:nvPr/>
        </p:nvSpPr>
        <p:spPr>
          <a:xfrm>
            <a:off x="5158612" y="3294576"/>
            <a:ext cx="223138" cy="293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65665">
              <a:defRPr/>
            </a:pPr>
            <a:r>
              <a:rPr lang="en-US" sz="1310" dirty="0">
                <a:solidFill>
                  <a:srgbClr val="1F497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31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-10849"/>
            <a:ext cx="12192000" cy="613264"/>
          </a:xfrm>
          <a:prstGeom prst="rect">
            <a:avLst/>
          </a:prstGeom>
          <a:solidFill>
            <a:srgbClr val="F2C8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6712"/>
            <a:endParaRPr lang="en-US" sz="1588" dirty="0">
              <a:solidFill>
                <a:prstClr val="whit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3912" y="32245"/>
            <a:ext cx="11241596" cy="58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6712"/>
            <a:r>
              <a:rPr lang="en-US" sz="3177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 BI Support Resources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70597" y="143052"/>
            <a:ext cx="1156433" cy="358383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4559" y="5747118"/>
            <a:ext cx="12177441" cy="1103079"/>
            <a:chOff x="0" y="5629524"/>
            <a:chExt cx="12192000" cy="1212574"/>
          </a:xfrm>
        </p:grpSpPr>
        <p:sp>
          <p:nvSpPr>
            <p:cNvPr id="16" name="Rectangle 15"/>
            <p:cNvSpPr/>
            <p:nvPr/>
          </p:nvSpPr>
          <p:spPr>
            <a:xfrm>
              <a:off x="0" y="5629524"/>
              <a:ext cx="12192000" cy="1212574"/>
            </a:xfrm>
            <a:prstGeom prst="rect">
              <a:avLst/>
            </a:prstGeom>
            <a:solidFill>
              <a:srgbClr val="F2C812"/>
            </a:solidFill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80671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88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5646588"/>
              <a:ext cx="12192000" cy="550767"/>
            </a:xfrm>
            <a:prstGeom prst="rect">
              <a:avLst/>
            </a:prstGeom>
          </p:spPr>
          <p:txBody>
            <a:bodyPr vert="horz" lIns="80682" tIns="40341" rIns="80682" bIns="40341" rtlCol="0" anchor="ctr">
              <a:normAutofit fontScale="97500"/>
            </a:bodyPr>
            <a:lstStyle>
              <a:lvl1pPr algn="l" defTabSz="100584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4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00584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765" b="1" i="1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j-ea"/>
                  <a:cs typeface="+mj-cs"/>
                </a:rPr>
                <a:t>Instructors:  	</a:t>
              </a:r>
              <a:endParaRPr kumimoji="0" lang="en-US" sz="1853" b="1" i="1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j-ea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1734761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STB Conversations 2013">
  <a:themeElements>
    <a:clrScheme name="STB 2013 colors">
      <a:dk1>
        <a:srgbClr val="000000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DC3C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000" b="1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LIGHT COLOR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3.xml><?xml version="1.0" encoding="utf-8"?>
<a:theme xmlns:a="http://schemas.openxmlformats.org/drawingml/2006/main" name="SSAS Tabular vs Multidimension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LIGHT COLOR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5.xml><?xml version="1.0" encoding="utf-8"?>
<a:theme xmlns:a="http://schemas.openxmlformats.org/drawingml/2006/main" name="2_STB Conversations 2013">
  <a:themeElements>
    <a:clrScheme name="STB 2013 colors">
      <a:dk1>
        <a:srgbClr val="000000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DC3C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000" b="1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3_LIGHT COLOR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01585BF9-DAFB-4D05-AB61-D5E973BF12D0}" vid="{F7B22F6B-F826-443B-8C90-7F7D36D644D5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459D5ECADC6544AFE0C0850375E9BA" ma:contentTypeVersion="0" ma:contentTypeDescription="Create a new document." ma:contentTypeScope="" ma:versionID="9792f667bec156f280b25fbe360c03a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61CC38-E655-4868-BF02-35A2923274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3F0509-9197-4F66-BE77-8B1847B37DE2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CB9C277-C7D3-4B46-B5F5-1BC5F4C792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Cloud BI Architectures</Template>
  <TotalTime>0</TotalTime>
  <Words>15</Words>
  <Application>Microsoft Office PowerPoint</Application>
  <PresentationFormat>Widescreen</PresentationFormat>
  <Paragraphs>20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9" baseType="lpstr">
      <vt:lpstr>ＭＳ Ｐゴシック</vt:lpstr>
      <vt:lpstr>Arial</vt:lpstr>
      <vt:lpstr>Calibri</vt:lpstr>
      <vt:lpstr>Calibri Light</vt:lpstr>
      <vt:lpstr>Consolas</vt:lpstr>
      <vt:lpstr>Segoe Semibold</vt:lpstr>
      <vt:lpstr>Segoe UI</vt:lpstr>
      <vt:lpstr>Segoe UI Light</vt:lpstr>
      <vt:lpstr>Segoe UI Semibold</vt:lpstr>
      <vt:lpstr>Times New Roman</vt:lpstr>
      <vt:lpstr>Wingdings</vt:lpstr>
      <vt:lpstr>1_STB Conversations 2013</vt:lpstr>
      <vt:lpstr>1_LIGHT COLOR TEMPLATE</vt:lpstr>
      <vt:lpstr>SSAS Tabular vs Multidimensional</vt:lpstr>
      <vt:lpstr>2_LIGHT COLOR TEMPLATE</vt:lpstr>
      <vt:lpstr>2_STB Conversations 2013</vt:lpstr>
      <vt:lpstr>3_LIGHT COLOR TEMPLATE</vt:lpstr>
      <vt:lpstr>think-cell Slide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</cp:revision>
  <dcterms:created xsi:type="dcterms:W3CDTF">2015-04-15T05:50:26Z</dcterms:created>
  <dcterms:modified xsi:type="dcterms:W3CDTF">2018-03-21T17:58:37Z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TaxKeyword">
    <vt:lpwstr/>
  </property>
  <property fmtid="{D5CDD505-2E9C-101B-9397-08002B2CF9AE}" pid="4" name="ContentTypeId">
    <vt:lpwstr>0x01010068459D5ECADC6544AFE0C0850375E9BA</vt:lpwstr>
  </property>
  <property fmtid="{D5CDD505-2E9C-101B-9397-08002B2CF9AE}" pid="5" name="TaxCatchAll">
    <vt:lpwstr/>
  </property>
  <property fmtid="{D5CDD505-2E9C-101B-9397-08002B2CF9AE}" pid="6" name="TaxKeywordTaxHTField">
    <vt:lpwstr/>
  </property>
  <property fmtid="{D5CDD505-2E9C-101B-9397-08002B2CF9AE}" pid="7" name="MSIP_Label_074e257c-5848-4582-9a6f-34a182080e71_Enabled">
    <vt:lpwstr>True</vt:lpwstr>
  </property>
  <property fmtid="{D5CDD505-2E9C-101B-9397-08002B2CF9AE}" pid="8" name="MSIP_Label_074e257c-5848-4582-9a6f-34a182080e71_Ref">
    <vt:lpwstr>https://api.informationprotection.azure.com/api/72f988bf-86f1-41af-91ab-2d7cd011db47</vt:lpwstr>
  </property>
  <property fmtid="{D5CDD505-2E9C-101B-9397-08002B2CF9AE}" pid="9" name="MSIP_Label_074e257c-5848-4582-9a6f-34a182080e71_AssignedBy">
    <vt:lpwstr>v-barran@microsoft.com</vt:lpwstr>
  </property>
  <property fmtid="{D5CDD505-2E9C-101B-9397-08002B2CF9AE}" pid="10" name="MSIP_Label_074e257c-5848-4582-9a6f-34a182080e71_DateCreated">
    <vt:lpwstr>2017-02-07T17:23:28.2033098-08:00</vt:lpwstr>
  </property>
  <property fmtid="{D5CDD505-2E9C-101B-9397-08002B2CF9AE}" pid="11" name="MSIP_Label_074e257c-5848-4582-9a6f-34a182080e71_Name">
    <vt:lpwstr>Confidential</vt:lpwstr>
  </property>
  <property fmtid="{D5CDD505-2E9C-101B-9397-08002B2CF9AE}" pid="12" name="MSIP_Label_074e257c-5848-4582-9a6f-34a182080e71_Extended_MSFT_Method">
    <vt:lpwstr>Manual</vt:lpwstr>
  </property>
  <property fmtid="{D5CDD505-2E9C-101B-9397-08002B2CF9AE}" pid="13" name="MSIP_Label_1a19d03a-48bc-4359-8038-5b5f6d5847c3_Enabled">
    <vt:lpwstr>True</vt:lpwstr>
  </property>
  <property fmtid="{D5CDD505-2E9C-101B-9397-08002B2CF9AE}" pid="14" name="MSIP_Label_1a19d03a-48bc-4359-8038-5b5f6d5847c3_Ref">
    <vt:lpwstr>https://api.informationprotection.azure.com/api/72f988bf-86f1-41af-91ab-2d7cd011db47</vt:lpwstr>
  </property>
  <property fmtid="{D5CDD505-2E9C-101B-9397-08002B2CF9AE}" pid="15" name="MSIP_Label_1a19d03a-48bc-4359-8038-5b5f6d5847c3_AssignedBy">
    <vt:lpwstr>v-barran@microsoft.com</vt:lpwstr>
  </property>
  <property fmtid="{D5CDD505-2E9C-101B-9397-08002B2CF9AE}" pid="16" name="MSIP_Label_1a19d03a-48bc-4359-8038-5b5f6d5847c3_DateCreated">
    <vt:lpwstr>2017-02-07T17:23:28.2043107-08:00</vt:lpwstr>
  </property>
  <property fmtid="{D5CDD505-2E9C-101B-9397-08002B2CF9AE}" pid="17" name="MSIP_Label_1a19d03a-48bc-4359-8038-5b5f6d5847c3_Name">
    <vt:lpwstr>Any User (No Protection)</vt:lpwstr>
  </property>
  <property fmtid="{D5CDD505-2E9C-101B-9397-08002B2CF9AE}" pid="18" name="MSIP_Label_1a19d03a-48bc-4359-8038-5b5f6d5847c3_Extended_MSFT_Method">
    <vt:lpwstr>Manual</vt:lpwstr>
  </property>
  <property fmtid="{D5CDD505-2E9C-101B-9397-08002B2CF9AE}" pid="19" name="MSIP_Label_1a19d03a-48bc-4359-8038-5b5f6d5847c3_Parent">
    <vt:lpwstr>074e257c-5848-4582-9a6f-34a182080e71</vt:lpwstr>
  </property>
  <property fmtid="{D5CDD505-2E9C-101B-9397-08002B2CF9AE}" pid="20" name="Sensitivity">
    <vt:lpwstr>Confidential Any User (No Protection)</vt:lpwstr>
  </property>
  <property fmtid="{D5CDD505-2E9C-101B-9397-08002B2CF9AE}" pid="21" name="Order">
    <vt:r8>108200</vt:r8>
  </property>
  <property fmtid="{D5CDD505-2E9C-101B-9397-08002B2CF9AE}" pid="22" name="xd_Signature">
    <vt:bool>false</vt:bool>
  </property>
  <property fmtid="{D5CDD505-2E9C-101B-9397-08002B2CF9AE}" pid="23" name="xd_ProgID">
    <vt:lpwstr/>
  </property>
  <property fmtid="{D5CDD505-2E9C-101B-9397-08002B2CF9AE}" pid="24" name="TemplateUrl">
    <vt:lpwstr/>
  </property>
</Properties>
</file>